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3"/>
  </p:notesMasterIdLst>
  <p:sldIdLst>
    <p:sldId id="289" r:id="rId2"/>
    <p:sldId id="290" r:id="rId3"/>
    <p:sldId id="256" r:id="rId4"/>
    <p:sldId id="301" r:id="rId5"/>
    <p:sldId id="258" r:id="rId6"/>
    <p:sldId id="265" r:id="rId7"/>
    <p:sldId id="267" r:id="rId8"/>
    <p:sldId id="268" r:id="rId9"/>
    <p:sldId id="266" r:id="rId10"/>
    <p:sldId id="292" r:id="rId11"/>
    <p:sldId id="270" r:id="rId12"/>
    <p:sldId id="269" r:id="rId13"/>
    <p:sldId id="257" r:id="rId14"/>
    <p:sldId id="271" r:id="rId15"/>
    <p:sldId id="293" r:id="rId16"/>
    <p:sldId id="294" r:id="rId17"/>
    <p:sldId id="259" r:id="rId18"/>
    <p:sldId id="260" r:id="rId19"/>
    <p:sldId id="262" r:id="rId20"/>
    <p:sldId id="261" r:id="rId21"/>
    <p:sldId id="263" r:id="rId22"/>
    <p:sldId id="295" r:id="rId23"/>
    <p:sldId id="264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300" r:id="rId34"/>
    <p:sldId id="299" r:id="rId35"/>
    <p:sldId id="284" r:id="rId36"/>
    <p:sldId id="285" r:id="rId37"/>
    <p:sldId id="286" r:id="rId38"/>
    <p:sldId id="287" r:id="rId39"/>
    <p:sldId id="288" r:id="rId40"/>
    <p:sldId id="298" r:id="rId41"/>
    <p:sldId id="296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 autoAdjust="0"/>
    <p:restoredTop sz="94660"/>
  </p:normalViewPr>
  <p:slideViewPr>
    <p:cSldViewPr>
      <p:cViewPr varScale="1">
        <p:scale>
          <a:sx n="77" d="100"/>
          <a:sy n="77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0FC78-60DC-421A-BC93-D7722AEDD32A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E09EC9-59E8-4CB2-844A-0AAC64A71B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93717-A254-4F0D-97C4-61490C832011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268726-14FB-432E-8DC7-6F00606F8263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23D522-94E8-47C7-87F0-08D5C10054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4B7C97-1BAB-4F9D-BB6E-1584A467B2B9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AC6A60-526D-4502-AC7A-053ACA8079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FD9DE7-C068-4178-B073-23164EEBA99D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DB226E-2B33-4674-A00C-6779EB7937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61386D-8746-4B22-BA31-50E7357C07DD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FE8139-A945-487E-941A-49920F16C0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8FD2B1-D873-41A6-8313-AF39BC40EE6F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A42DFE-E570-44DD-A5E6-B6069DB9CB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F5375B-E553-49A9-B8FE-C995F9D2F267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253824-F34E-45BC-8C33-4181191F44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0D3F62-E210-4162-9DE3-561AE70C51D7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55A80A-2E6C-4E33-AB9B-513C760ECE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91FC02-63D3-4C61-B80E-742D085DC4ED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4B1B7-C1F6-4E0A-9ADF-98BB036387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C8F808-1F9B-45A0-A9D6-B234D3AF5EFA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80E3B1-3F61-4D76-99EB-8BEBCB236C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266FC8-A7AA-4C92-B22D-60E803A770B6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57C801-A6CB-4F24-A2EA-677FEFD3C8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0B5E2E-9BCA-441E-8955-44CF2DDE5684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B6B89E-FD75-45D3-BCD1-F87C75A59E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7718251-DB13-4C43-8430-67158BF49AD5}" type="datetimeFigureOut">
              <a:rPr lang="de-DE"/>
              <a:pPr>
                <a:defRPr/>
              </a:pPr>
              <a:t>21.10.2014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BA39FF-7BC5-4042-BF9F-2A3200FB94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z="4000" smtClean="0"/>
              <a:t/>
            </a:r>
            <a:br>
              <a:rPr lang="de-DE" sz="4000" smtClean="0"/>
            </a:br>
            <a:r>
              <a:rPr lang="de-DE" sz="4000" smtClean="0"/>
              <a:t>an der </a:t>
            </a:r>
            <a:br>
              <a:rPr lang="de-DE" sz="4000" smtClean="0"/>
            </a:br>
            <a:r>
              <a:rPr lang="de-DE" sz="4000" smtClean="0"/>
              <a:t>Bibliotheca Hertziana</a:t>
            </a:r>
            <a:endParaRPr lang="en-US" sz="4000" smtClean="0"/>
          </a:p>
        </p:txBody>
      </p:sp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4941888"/>
            <a:ext cx="6400800" cy="6969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/>
              <a:t>Martin Raspe</a:t>
            </a:r>
            <a:endParaRPr lang="en-US" smtClean="0"/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908050"/>
            <a:ext cx="2952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Bilddatenbanken</a:t>
            </a:r>
            <a:endParaRPr lang="en-US" smtClean="0"/>
          </a:p>
        </p:txBody>
      </p:sp>
      <p:sp>
        <p:nvSpPr>
          <p:cNvPr id="23554" name="Rectangle 3"/>
          <p:cNvSpPr>
            <a:spLocks noGrp="1"/>
          </p:cNvSpPr>
          <p:nvPr>
            <p:ph type="subTitle" idx="4294967295"/>
          </p:nvPr>
        </p:nvSpPr>
        <p:spPr>
          <a:xfrm>
            <a:off x="250825" y="3886200"/>
            <a:ext cx="8497888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z="2800" smtClean="0"/>
              <a:t>Katalog der Fotothek</a:t>
            </a:r>
          </a:p>
          <a:p>
            <a:pPr marL="0" indent="0" algn="ctr">
              <a:buFont typeface="Arial" charset="0"/>
              <a:buNone/>
            </a:pPr>
            <a:r>
              <a:rPr lang="de-DE" sz="2800" smtClean="0"/>
              <a:t>detaillierte Objektdaten und hochaufgelöste Bilder</a:t>
            </a:r>
            <a:br>
              <a:rPr lang="de-DE" sz="2800" smtClean="0"/>
            </a:br>
            <a:r>
              <a:rPr lang="de-DE" sz="2800" smtClean="0"/>
              <a:t>basierend auf HIDA-MIDAS</a:t>
            </a:r>
            <a:endParaRPr lang="en-US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18487" cy="706438"/>
          </a:xfrm>
        </p:spPr>
        <p:txBody>
          <a:bodyPr/>
          <a:lstStyle/>
          <a:p>
            <a:pPr eaLnBrk="1" hangingPunct="1"/>
            <a:r>
              <a:rPr lang="de-DE" sz="3200" smtClean="0"/>
              <a:t>objekt-zentrierte Ansicht</a:t>
            </a:r>
            <a:endParaRPr lang="en-US" sz="320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6463"/>
            <a:ext cx="85471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31838"/>
            <a:ext cx="842962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2"/>
          <p:cNvSpPr>
            <a:spLocks/>
          </p:cNvSpPr>
          <p:nvPr/>
        </p:nvSpPr>
        <p:spPr bwMode="auto">
          <a:xfrm>
            <a:off x="468313" y="0"/>
            <a:ext cx="8218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latin typeface="Calibri" pitchFamily="34" charset="0"/>
              </a:rPr>
              <a:t>hierarchische Struktur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/>
          </p:cNvSpPr>
          <p:nvPr/>
        </p:nvSpPr>
        <p:spPr bwMode="auto">
          <a:xfrm>
            <a:off x="468313" y="260350"/>
            <a:ext cx="82184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>
                <a:latin typeface="Calibri" pitchFamily="34" charset="0"/>
              </a:rPr>
              <a:t>HIDA-MIDAS Dokument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26630" name="Oval 3"/>
          <p:cNvSpPr>
            <a:spLocks noChangeArrowheads="1"/>
          </p:cNvSpPr>
          <p:nvPr/>
        </p:nvSpPr>
        <p:spPr bwMode="auto">
          <a:xfrm>
            <a:off x="611188" y="6426200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174750"/>
            <a:ext cx="87217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de-DE" sz="2800" smtClean="0"/>
              <a:t>Normdaten als Grundlage</a:t>
            </a:r>
            <a:endParaRPr lang="en-US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Bilddatenbanken</a:t>
            </a:r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subTitle" idx="4294967295"/>
          </p:nvPr>
        </p:nvSpPr>
        <p:spPr>
          <a:xfrm>
            <a:off x="250825" y="3886200"/>
            <a:ext cx="8497888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/>
              <a:t>imeji</a:t>
            </a:r>
          </a:p>
          <a:p>
            <a:pPr marL="0" indent="0" algn="ctr">
              <a:buFont typeface="Arial" charset="0"/>
              <a:buNone/>
            </a:pPr>
            <a:r>
              <a:rPr lang="de-DE" smtClean="0"/>
              <a:t>einfaches Bildrepositorium </a:t>
            </a:r>
            <a:br>
              <a:rPr lang="de-DE" smtClean="0"/>
            </a:br>
            <a:r>
              <a:rPr lang="de-DE" smtClean="0"/>
              <a:t>für Einzelbenutzer, Forschergruppen, Projekte</a:t>
            </a: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imeji</a:t>
            </a:r>
            <a:endParaRPr lang="en-US" smtClean="0"/>
          </a:p>
        </p:txBody>
      </p:sp>
      <p:sp>
        <p:nvSpPr>
          <p:cNvPr id="29698" name="Rectangle 3"/>
          <p:cNvSpPr>
            <a:spLocks noGrp="1"/>
          </p:cNvSpPr>
          <p:nvPr>
            <p:ph type="subTitle" idx="4294967295"/>
          </p:nvPr>
        </p:nvSpPr>
        <p:spPr>
          <a:xfrm>
            <a:off x="250825" y="3886200"/>
            <a:ext cx="8497888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/>
              <a:t>aus der Sicht des Administrators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imeji : Installation : maven-build, jetty-Server</a:t>
            </a:r>
            <a:endParaRPr lang="en-US" sz="280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65250"/>
            <a:ext cx="85328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412875"/>
            <a:ext cx="8175625" cy="3902075"/>
          </a:xfrm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latin typeface="Calibri" pitchFamily="34" charset="0"/>
              </a:rPr>
              <a:t>imeji : Customization, Startseite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28750"/>
            <a:ext cx="83518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Bilddatenbanken</a:t>
            </a:r>
            <a:endParaRPr lang="en-US" smtClean="0"/>
          </a:p>
        </p:txBody>
      </p:sp>
      <p:sp>
        <p:nvSpPr>
          <p:cNvPr id="15362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de-DE" sz="2800" smtClean="0"/>
              <a:t>ZUCCARO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de-DE" sz="2800" smtClean="0"/>
              <a:t>geisteswissenschaftliches Informationssystem basierend auf Event-Relations</a:t>
            </a:r>
            <a:endParaRPr lang="en-US" sz="2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73238"/>
            <a:ext cx="7688262" cy="3141662"/>
          </a:xfrm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latin typeface="Calibri" pitchFamily="34" charset="0"/>
              </a:rPr>
              <a:t>imeji : Customization CSS (Farben, Schriftart)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81125"/>
            <a:ext cx="813593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800">
                <a:latin typeface="Calibri" pitchFamily="34" charset="0"/>
              </a:rPr>
              <a:t>imeji : Customization CSS (Farben, Schriftart)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imeji</a:t>
            </a:r>
            <a:endParaRPr lang="en-US" smtClean="0"/>
          </a:p>
        </p:txBody>
      </p:sp>
      <p:sp>
        <p:nvSpPr>
          <p:cNvPr id="35842" name="Rectangle 3"/>
          <p:cNvSpPr>
            <a:spLocks noGrp="1"/>
          </p:cNvSpPr>
          <p:nvPr>
            <p:ph type="subTitle" idx="4294967295"/>
          </p:nvPr>
        </p:nvSpPr>
        <p:spPr>
          <a:xfrm>
            <a:off x="250825" y="3886200"/>
            <a:ext cx="8497888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/>
              <a:t>aus der Sicht des Anwenders</a:t>
            </a:r>
          </a:p>
          <a:p>
            <a:pPr marL="0" indent="0" algn="ctr">
              <a:buFont typeface="Arial" charset="0"/>
              <a:buNone/>
            </a:pPr>
            <a:r>
              <a:rPr lang="de-DE" smtClean="0"/>
              <a:t>use case:</a:t>
            </a:r>
          </a:p>
          <a:p>
            <a:pPr marL="0" indent="0" algn="ctr">
              <a:buFont typeface="Arial" charset="0"/>
              <a:buNone/>
            </a:pPr>
            <a:r>
              <a:rPr lang="de-DE" smtClean="0"/>
              <a:t>Zusammenstellung von Bildern für einen Vortrag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813"/>
            <a:ext cx="91440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271463"/>
            <a:ext cx="9205913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1187450" y="933450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238125"/>
            <a:ext cx="8956675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6564312" cy="6858000"/>
          </a:xfrm>
        </p:spPr>
      </p:pic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827088" y="162877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827088" y="436562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271463"/>
            <a:ext cx="9205913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848350" y="2513013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geht nicht weiter …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1187450" y="933450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4500563" y="2565400"/>
            <a:ext cx="11525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6516688" y="1484313"/>
            <a:ext cx="2376487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325438"/>
            <a:ext cx="9288463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051050" y="18446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539750" y="2133600"/>
            <a:ext cx="719138" cy="287338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511175"/>
            <a:ext cx="895667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7092950" y="2060575"/>
            <a:ext cx="1727200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llipse 225" hidden="1"/>
          <p:cNvSpPr/>
          <p:nvPr/>
        </p:nvSpPr>
        <p:spPr>
          <a:xfrm>
            <a:off x="4464050" y="3509963"/>
            <a:ext cx="95250" cy="17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51"/>
          <p:cNvCxnSpPr>
            <a:stCxn id="58" idx="1"/>
            <a:endCxn id="44" idx="0"/>
          </p:cNvCxnSpPr>
          <p:nvPr/>
        </p:nvCxnSpPr>
        <p:spPr>
          <a:xfrm flipH="1">
            <a:off x="4675188" y="1176338"/>
            <a:ext cx="2817812" cy="412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>
            <a:stCxn id="7" idx="3"/>
            <a:endCxn id="37" idx="0"/>
          </p:cNvCxnSpPr>
          <p:nvPr/>
        </p:nvCxnSpPr>
        <p:spPr>
          <a:xfrm>
            <a:off x="1652588" y="3587750"/>
            <a:ext cx="6759575" cy="1712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Gerade Verbindung 202"/>
          <p:cNvCxnSpPr>
            <a:stCxn id="10" idx="0"/>
            <a:endCxn id="4" idx="2"/>
          </p:cNvCxnSpPr>
          <p:nvPr/>
        </p:nvCxnSpPr>
        <p:spPr>
          <a:xfrm flipH="1" flipV="1">
            <a:off x="1008063" y="2676525"/>
            <a:ext cx="1074737" cy="262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212"/>
          <p:cNvCxnSpPr>
            <a:stCxn id="10" idx="0"/>
            <a:endCxn id="5" idx="2"/>
          </p:cNvCxnSpPr>
          <p:nvPr/>
        </p:nvCxnSpPr>
        <p:spPr>
          <a:xfrm flipV="1">
            <a:off x="2082800" y="2166938"/>
            <a:ext cx="3473450" cy="3133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216"/>
          <p:cNvCxnSpPr>
            <a:stCxn id="10" idx="0"/>
            <a:endCxn id="105" idx="1"/>
          </p:cNvCxnSpPr>
          <p:nvPr/>
        </p:nvCxnSpPr>
        <p:spPr>
          <a:xfrm flipV="1">
            <a:off x="2082800" y="4487863"/>
            <a:ext cx="5399088" cy="81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>
            <a:stCxn id="4" idx="2"/>
            <a:endCxn id="529" idx="0"/>
          </p:cNvCxnSpPr>
          <p:nvPr/>
        </p:nvCxnSpPr>
        <p:spPr>
          <a:xfrm flipH="1">
            <a:off x="736600" y="2676525"/>
            <a:ext cx="271463" cy="262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>
            <a:stCxn id="7" idx="3"/>
            <a:endCxn id="44" idx="0"/>
          </p:cNvCxnSpPr>
          <p:nvPr/>
        </p:nvCxnSpPr>
        <p:spPr>
          <a:xfrm>
            <a:off x="1652588" y="3587750"/>
            <a:ext cx="3022600" cy="1712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>
            <a:stCxn id="71" idx="2"/>
            <a:endCxn id="44" idx="0"/>
          </p:cNvCxnSpPr>
          <p:nvPr/>
        </p:nvCxnSpPr>
        <p:spPr>
          <a:xfrm>
            <a:off x="3708400" y="2319338"/>
            <a:ext cx="966788" cy="298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Gerade Verbindung 556"/>
          <p:cNvCxnSpPr>
            <a:stCxn id="4" idx="3"/>
            <a:endCxn id="44" idx="0"/>
          </p:cNvCxnSpPr>
          <p:nvPr/>
        </p:nvCxnSpPr>
        <p:spPr>
          <a:xfrm>
            <a:off x="1668463" y="2047875"/>
            <a:ext cx="3006725" cy="325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 Verbindung 238"/>
          <p:cNvCxnSpPr>
            <a:stCxn id="105" idx="1"/>
            <a:endCxn id="65" idx="0"/>
          </p:cNvCxnSpPr>
          <p:nvPr/>
        </p:nvCxnSpPr>
        <p:spPr>
          <a:xfrm flipH="1">
            <a:off x="6007100" y="4487863"/>
            <a:ext cx="1474788" cy="81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Gerade Verbindung 242"/>
          <p:cNvCxnSpPr>
            <a:stCxn id="171" idx="1"/>
            <a:endCxn id="65" idx="0"/>
          </p:cNvCxnSpPr>
          <p:nvPr/>
        </p:nvCxnSpPr>
        <p:spPr>
          <a:xfrm flipH="1">
            <a:off x="6007100" y="3419475"/>
            <a:ext cx="1485900" cy="18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Gerade Verbindung 278"/>
          <p:cNvCxnSpPr>
            <a:stCxn id="37" idx="0"/>
            <a:endCxn id="105" idx="1"/>
          </p:cNvCxnSpPr>
          <p:nvPr/>
        </p:nvCxnSpPr>
        <p:spPr>
          <a:xfrm flipH="1" flipV="1">
            <a:off x="7481888" y="4487863"/>
            <a:ext cx="930275" cy="81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Gerade Verbindung 333"/>
          <p:cNvCxnSpPr>
            <a:stCxn id="71" idx="2"/>
            <a:endCxn id="529" idx="0"/>
          </p:cNvCxnSpPr>
          <p:nvPr/>
        </p:nvCxnSpPr>
        <p:spPr>
          <a:xfrm flipH="1">
            <a:off x="736600" y="2319338"/>
            <a:ext cx="2971800" cy="298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Gerade Verbindung 383"/>
          <p:cNvCxnSpPr>
            <a:stCxn id="10" idx="0"/>
            <a:endCxn id="58" idx="1"/>
          </p:cNvCxnSpPr>
          <p:nvPr/>
        </p:nvCxnSpPr>
        <p:spPr>
          <a:xfrm flipV="1">
            <a:off x="2082800" y="1176338"/>
            <a:ext cx="5410200" cy="412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Gerade Verbindung 384"/>
          <p:cNvCxnSpPr>
            <a:stCxn id="7" idx="2"/>
            <a:endCxn id="529" idx="0"/>
          </p:cNvCxnSpPr>
          <p:nvPr/>
        </p:nvCxnSpPr>
        <p:spPr>
          <a:xfrm flipH="1">
            <a:off x="736600" y="4211638"/>
            <a:ext cx="255588" cy="108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Gerade Verbindung 385"/>
          <p:cNvCxnSpPr>
            <a:stCxn id="5" idx="2"/>
            <a:endCxn id="529" idx="0"/>
          </p:cNvCxnSpPr>
          <p:nvPr/>
        </p:nvCxnSpPr>
        <p:spPr>
          <a:xfrm flipH="1">
            <a:off x="736600" y="2166938"/>
            <a:ext cx="4819650" cy="3133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Gerade Verbindung 386"/>
          <p:cNvCxnSpPr>
            <a:stCxn id="171" idx="1"/>
            <a:endCxn id="172" idx="0"/>
          </p:cNvCxnSpPr>
          <p:nvPr/>
        </p:nvCxnSpPr>
        <p:spPr>
          <a:xfrm flipH="1">
            <a:off x="7243763" y="3419475"/>
            <a:ext cx="249237" cy="18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Gerade Verbindung 283"/>
          <p:cNvCxnSpPr>
            <a:stCxn id="10" idx="0"/>
            <a:endCxn id="57" idx="1"/>
          </p:cNvCxnSpPr>
          <p:nvPr/>
        </p:nvCxnSpPr>
        <p:spPr>
          <a:xfrm flipV="1">
            <a:off x="2082800" y="2332038"/>
            <a:ext cx="5395913" cy="296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Gerade Verbindung 548"/>
          <p:cNvCxnSpPr>
            <a:stCxn id="7" idx="2"/>
            <a:endCxn id="10" idx="0"/>
          </p:cNvCxnSpPr>
          <p:nvPr/>
        </p:nvCxnSpPr>
        <p:spPr>
          <a:xfrm>
            <a:off x="992188" y="4211638"/>
            <a:ext cx="1090612" cy="108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36" idx="0"/>
            <a:endCxn id="226" idx="3"/>
          </p:cNvCxnSpPr>
          <p:nvPr/>
        </p:nvCxnSpPr>
        <p:spPr>
          <a:xfrm flipV="1">
            <a:off x="3430588" y="3659188"/>
            <a:ext cx="1046162" cy="164147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4" idx="3"/>
            <a:endCxn id="226" idx="2"/>
          </p:cNvCxnSpPr>
          <p:nvPr/>
        </p:nvCxnSpPr>
        <p:spPr>
          <a:xfrm>
            <a:off x="1668463" y="2047875"/>
            <a:ext cx="2795587" cy="154940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5" idx="2"/>
            <a:endCxn id="226" idx="0"/>
          </p:cNvCxnSpPr>
          <p:nvPr/>
        </p:nvCxnSpPr>
        <p:spPr>
          <a:xfrm flipH="1">
            <a:off x="4511675" y="2166938"/>
            <a:ext cx="1044575" cy="134302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7" idx="3"/>
            <a:endCxn id="226" idx="2"/>
          </p:cNvCxnSpPr>
          <p:nvPr/>
        </p:nvCxnSpPr>
        <p:spPr>
          <a:xfrm>
            <a:off x="1652588" y="3587750"/>
            <a:ext cx="2811462" cy="952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226" idx="7"/>
            <a:endCxn id="58" idx="1"/>
          </p:cNvCxnSpPr>
          <p:nvPr/>
        </p:nvCxnSpPr>
        <p:spPr>
          <a:xfrm flipV="1">
            <a:off x="4545013" y="1176338"/>
            <a:ext cx="2947987" cy="235902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26" idx="6"/>
            <a:endCxn id="57" idx="1"/>
          </p:cNvCxnSpPr>
          <p:nvPr/>
        </p:nvCxnSpPr>
        <p:spPr>
          <a:xfrm flipV="1">
            <a:off x="4559300" y="2332038"/>
            <a:ext cx="2919413" cy="1265237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stCxn id="71" idx="2"/>
            <a:endCxn id="226" idx="1"/>
          </p:cNvCxnSpPr>
          <p:nvPr/>
        </p:nvCxnSpPr>
        <p:spPr>
          <a:xfrm>
            <a:off x="3708400" y="2319338"/>
            <a:ext cx="768350" cy="121602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 Verbindung 248"/>
          <p:cNvCxnSpPr>
            <a:stCxn id="226" idx="6"/>
            <a:endCxn id="171" idx="1"/>
          </p:cNvCxnSpPr>
          <p:nvPr/>
        </p:nvCxnSpPr>
        <p:spPr>
          <a:xfrm flipV="1">
            <a:off x="4559300" y="3419475"/>
            <a:ext cx="2933700" cy="177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252"/>
          <p:cNvCxnSpPr>
            <a:stCxn id="226" idx="6"/>
            <a:endCxn id="105" idx="1"/>
          </p:cNvCxnSpPr>
          <p:nvPr/>
        </p:nvCxnSpPr>
        <p:spPr>
          <a:xfrm>
            <a:off x="4559300" y="3597275"/>
            <a:ext cx="2922588" cy="890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205"/>
          <p:cNvCxnSpPr>
            <a:stCxn id="10" idx="0"/>
            <a:endCxn id="171" idx="1"/>
          </p:cNvCxnSpPr>
          <p:nvPr/>
        </p:nvCxnSpPr>
        <p:spPr>
          <a:xfrm flipV="1">
            <a:off x="2082800" y="3419475"/>
            <a:ext cx="5410200" cy="18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199"/>
          <p:cNvCxnSpPr>
            <a:stCxn id="10" idx="0"/>
            <a:endCxn id="71" idx="2"/>
          </p:cNvCxnSpPr>
          <p:nvPr/>
        </p:nvCxnSpPr>
        <p:spPr>
          <a:xfrm flipV="1">
            <a:off x="2082800" y="2319338"/>
            <a:ext cx="1625600" cy="298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668310" y="491110"/>
          <a:ext cx="1775898" cy="16756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5898"/>
              </a:tblGrid>
              <a:tr h="27359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ConceptualEntity</a:t>
                      </a:r>
                      <a:endParaRPr lang="de-DE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90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type, e.g.:</a:t>
                      </a:r>
                      <a:r>
                        <a:rPr lang="de-DE" sz="10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iconography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 </a:t>
                      </a:r>
                      <a:b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profession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office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b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type,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formal type</a:t>
                      </a:r>
                      <a:endParaRPr lang="de-DE" sz="10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1158">
                <a:tc>
                  <a:txBody>
                    <a:bodyPr/>
                    <a:lstStyle/>
                    <a:p>
                      <a:r>
                        <a:rPr lang="de-DE" sz="1000" baseline="0" dirty="0" err="1" smtClean="0"/>
                        <a:t>hierarchic</a:t>
                      </a:r>
                      <a:r>
                        <a:rPr lang="de-DE" sz="1000" baseline="0" dirty="0" smtClean="0"/>
                        <a:t>  </a:t>
                      </a:r>
                      <a:r>
                        <a:rPr lang="de-DE" sz="1000" baseline="0" dirty="0" err="1" smtClean="0"/>
                        <a:t>organization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by</a:t>
                      </a:r>
                      <a:endParaRPr lang="de-DE" sz="1000" baseline="0" dirty="0" smtClean="0"/>
                    </a:p>
                    <a:p>
                      <a:r>
                        <a:rPr lang="de-DE" sz="1000" dirty="0" smtClean="0"/>
                        <a:t>„</a:t>
                      </a:r>
                      <a:r>
                        <a:rPr lang="de-DE" sz="1000" b="1" i="1" dirty="0" err="1" smtClean="0"/>
                        <a:t>is_subordinate_to</a:t>
                      </a:r>
                      <a:r>
                        <a:rPr lang="de-DE" sz="1000" dirty="0" smtClean="0"/>
                        <a:t>“ </a:t>
                      </a:r>
                      <a:r>
                        <a:rPr lang="de-DE" sz="1000" dirty="0" err="1" smtClean="0"/>
                        <a:t>relation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422688" y="5301208"/>
          <a:ext cx="1319808" cy="944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9808"/>
              </a:tblGrid>
              <a:tr h="22585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Comment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2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redaction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description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7884368" y="5301208"/>
          <a:ext cx="1055948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5948"/>
              </a:tblGrid>
              <a:tr h="2820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Online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Full</a:t>
                      </a:r>
                      <a:r>
                        <a:rPr lang="de-DE" sz="1000" dirty="0" smtClean="0"/>
                        <a:t> Text Environment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95026">
                <a:tc>
                  <a:txBody>
                    <a:bodyPr/>
                    <a:lstStyle/>
                    <a:p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(digital 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text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edition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0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elle 56"/>
          <p:cNvGraphicFramePr>
            <a:graphicFrameLocks noGrp="1"/>
          </p:cNvGraphicFramePr>
          <p:nvPr/>
        </p:nvGraphicFramePr>
        <p:xfrm>
          <a:off x="7478261" y="1909026"/>
          <a:ext cx="1451242" cy="844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51242"/>
              </a:tblGrid>
              <a:tr h="295838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Archival</a:t>
                      </a:r>
                      <a:r>
                        <a:rPr lang="de-DE" sz="1000" baseline="0" dirty="0" err="1" smtClean="0"/>
                        <a:t>Item</a:t>
                      </a:r>
                      <a:endParaRPr lang="de-DE" sz="1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br>
                        <a:rPr lang="de-DE" sz="1000" b="0" i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000" b="0" i="0" dirty="0" err="1" smtClean="0">
                          <a:solidFill>
                            <a:schemeClr val="tx1"/>
                          </a:solidFill>
                        </a:rPr>
                        <a:t>idstring</a:t>
                      </a:r>
                      <a:endParaRPr lang="de-DE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/>
        </p:nvGraphicFramePr>
        <p:xfrm>
          <a:off x="7492317" y="765776"/>
          <a:ext cx="1458809" cy="8226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58809"/>
              </a:tblGrid>
              <a:tr h="27397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BibliographicItem</a:t>
                      </a:r>
                      <a:endParaRPr lang="de-DE" sz="1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(not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de-DE" sz="1000" b="0" i="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br>
                        <a:rPr lang="de-DE" sz="1000" b="0" i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000" b="0" i="0" dirty="0" err="1" smtClean="0">
                          <a:solidFill>
                            <a:schemeClr val="tx1"/>
                          </a:solidFill>
                        </a:rPr>
                        <a:t>idstring</a:t>
                      </a:r>
                      <a:endParaRPr lang="de-DE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2915816" y="491110"/>
          <a:ext cx="1584176" cy="1828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4176"/>
              </a:tblGrid>
              <a:tr h="27359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NamedPlace</a:t>
                      </a:r>
                      <a:endParaRPr lang="de-DE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type, e.g.: </a:t>
                      </a:r>
                    </a:p>
                    <a:p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state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region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city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administrative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unit</a:t>
                      </a:r>
                      <a:endParaRPr lang="de-DE" sz="1000" b="1" i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inhabited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space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site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locality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street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r>
                        <a:rPr lang="de-DE" sz="1000" baseline="0" dirty="0" err="1" smtClean="0"/>
                        <a:t>hierarchic</a:t>
                      </a:r>
                      <a:r>
                        <a:rPr lang="de-DE" sz="1000" baseline="0" dirty="0" smtClean="0"/>
                        <a:t>  </a:t>
                      </a:r>
                      <a:r>
                        <a:rPr lang="de-DE" sz="1000" baseline="0" dirty="0" err="1" smtClean="0"/>
                        <a:t>organization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by</a:t>
                      </a:r>
                      <a:endParaRPr lang="de-DE" sz="1000" baseline="0" dirty="0" smtClean="0"/>
                    </a:p>
                    <a:p>
                      <a:r>
                        <a:rPr lang="de-DE" sz="1000" dirty="0" smtClean="0"/>
                        <a:t>„</a:t>
                      </a:r>
                      <a:r>
                        <a:rPr lang="de-DE" sz="1000" b="1" i="1" dirty="0" err="1" smtClean="0"/>
                        <a:t>is_part_of</a:t>
                      </a:r>
                      <a:r>
                        <a:rPr lang="de-DE" sz="1000" dirty="0" smtClean="0"/>
                        <a:t>“ </a:t>
                      </a:r>
                      <a:r>
                        <a:rPr lang="de-DE" sz="1000" dirty="0" err="1" smtClean="0"/>
                        <a:t>relation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6422" name="Textfeld 95"/>
          <p:cNvSpPr txBox="1">
            <a:spLocks noChangeArrowheads="1"/>
          </p:cNvSpPr>
          <p:nvPr/>
        </p:nvSpPr>
        <p:spPr bwMode="auto">
          <a:xfrm>
            <a:off x="246063" y="85725"/>
            <a:ext cx="9001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000000"/>
                </a:solidFill>
                <a:latin typeface="Calibri" pitchFamily="34" charset="0"/>
              </a:rPr>
              <a:t>ZUCCARO data model</a:t>
            </a:r>
            <a:r>
              <a:rPr lang="de-DE" sz="1200">
                <a:solidFill>
                  <a:srgbClr val="000000"/>
                </a:solidFill>
                <a:latin typeface="Calibri" pitchFamily="34" charset="0"/>
              </a:rPr>
              <a:t> (planned Neo4j version)</a:t>
            </a:r>
          </a:p>
        </p:txBody>
      </p:sp>
      <p:graphicFrame>
        <p:nvGraphicFramePr>
          <p:cNvPr id="105" name="Tabelle 104"/>
          <p:cNvGraphicFramePr>
            <a:graphicFrameLocks noGrp="1"/>
          </p:cNvGraphicFramePr>
          <p:nvPr/>
        </p:nvGraphicFramePr>
        <p:xfrm>
          <a:off x="7482200" y="4107461"/>
          <a:ext cx="1433247" cy="7616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3247"/>
              </a:tblGrid>
              <a:tr h="260167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OnlineResource</a:t>
                      </a:r>
                      <a:endParaRPr lang="de-DE" sz="1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0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/>
                        <a:t>idstring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Tabelle 170"/>
          <p:cNvGraphicFramePr>
            <a:graphicFrameLocks noGrp="1"/>
          </p:cNvGraphicFramePr>
          <p:nvPr/>
        </p:nvGraphicFramePr>
        <p:xfrm>
          <a:off x="7492317" y="3014882"/>
          <a:ext cx="1427069" cy="809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7069"/>
              </a:tblGrid>
              <a:tr h="26088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Image</a:t>
                      </a:r>
                      <a:endParaRPr lang="de-DE" sz="1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5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/>
                        <a:t>idstring</a:t>
                      </a:r>
                      <a:endParaRPr lang="de-DE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err="1" smtClean="0"/>
                        <a:t>technical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metadata</a:t>
                      </a:r>
                      <a:endParaRPr lang="de-DE" sz="10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Tabelle 171"/>
          <p:cNvGraphicFramePr>
            <a:graphicFrameLocks noGrp="1"/>
          </p:cNvGraphicFramePr>
          <p:nvPr/>
        </p:nvGraphicFramePr>
        <p:xfrm>
          <a:off x="6785893" y="5301208"/>
          <a:ext cx="917097" cy="747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7097"/>
              </a:tblGrid>
              <a:tr h="44190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Digital Image Environment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jpg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tif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etc.</a:t>
                      </a:r>
                      <a:endParaRPr lang="de-DE" sz="10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2923872" y="5301208"/>
          <a:ext cx="1014866" cy="8373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4866"/>
              </a:tblGrid>
              <a:tr h="288727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GeoArea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000" baseline="0" dirty="0" err="1" smtClean="0"/>
                        <a:t>latitude</a:t>
                      </a:r>
                      <a:r>
                        <a:rPr lang="de-DE" sz="1000" baseline="0" dirty="0" smtClean="0"/>
                        <a:t/>
                      </a:r>
                      <a:br>
                        <a:rPr lang="de-DE" sz="1000" baseline="0" dirty="0" smtClean="0"/>
                      </a:br>
                      <a:r>
                        <a:rPr lang="de-DE" sz="1000" baseline="0" dirty="0" err="1" smtClean="0"/>
                        <a:t>longitude</a:t>
                      </a:r>
                      <a:r>
                        <a:rPr lang="de-DE" sz="1000" baseline="0" dirty="0" smtClean="0"/>
                        <a:t> /</a:t>
                      </a:r>
                    </a:p>
                    <a:p>
                      <a:r>
                        <a:rPr lang="de-DE" sz="1000" baseline="0" dirty="0" err="1" smtClean="0"/>
                        <a:t>polygon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points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4120114" y="5301208"/>
          <a:ext cx="1109566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09566"/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ExternalID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(GND, ISNI, ULAN, TGN, ISBN, ISSN)</a:t>
                      </a:r>
                    </a:p>
                    <a:p>
                      <a:r>
                        <a:rPr lang="de-DE" sz="1000" dirty="0" smtClean="0"/>
                        <a:t>type</a:t>
                      </a:r>
                    </a:p>
                    <a:p>
                      <a:r>
                        <a:rPr lang="de-DE" sz="1000" dirty="0" smtClean="0"/>
                        <a:t>ID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elle 64"/>
          <p:cNvGraphicFramePr>
            <a:graphicFrameLocks noGrp="1"/>
          </p:cNvGraphicFramePr>
          <p:nvPr/>
        </p:nvGraphicFramePr>
        <p:xfrm>
          <a:off x="5411056" y="5301208"/>
          <a:ext cx="1193461" cy="11274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3461"/>
              </a:tblGrid>
              <a:tr h="27397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ResourceProvider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(e.g. </a:t>
                      </a:r>
                      <a:r>
                        <a:rPr lang="de-DE" sz="1000" b="1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Digilib</a:t>
                      </a: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b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OPAC)</a:t>
                      </a:r>
                    </a:p>
                    <a:p>
                      <a:r>
                        <a:rPr lang="de-DE" sz="1000" dirty="0" smtClean="0"/>
                        <a:t>type</a:t>
                      </a:r>
                    </a:p>
                    <a:p>
                      <a:r>
                        <a:rPr lang="de-DE" sz="1000" dirty="0" err="1" smtClean="0"/>
                        <a:t>serverURL</a:t>
                      </a:r>
                      <a:endParaRPr lang="de-DE" sz="1000" dirty="0" smtClean="0"/>
                    </a:p>
                    <a:p>
                      <a:r>
                        <a:rPr lang="de-DE" sz="1000" dirty="0" err="1" smtClean="0"/>
                        <a:t>queryTemplate</a:t>
                      </a:r>
                      <a:endParaRPr lang="de-DE" sz="10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" name="Tabelle 528"/>
          <p:cNvGraphicFramePr>
            <a:graphicFrameLocks noGrp="1"/>
          </p:cNvGraphicFramePr>
          <p:nvPr/>
        </p:nvGraphicFramePr>
        <p:xfrm>
          <a:off x="233200" y="5301208"/>
          <a:ext cx="1008112" cy="684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8112"/>
              </a:tblGrid>
              <a:tr h="288032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AliasName</a:t>
                      </a:r>
                      <a:endParaRPr lang="de-DE" sz="1000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0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smtClean="0"/>
                        <a:t>type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 smtClean="0"/>
                        <a:t>name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652788" y="2698039"/>
          <a:ext cx="1717574" cy="204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7574"/>
              </a:tblGrid>
              <a:tr h="226407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EventRelation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50919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type </a:t>
                      </a:r>
                      <a:r>
                        <a:rPr lang="de-DE" sz="1000" baseline="0" dirty="0" smtClean="0"/>
                        <a:t>e.g.: </a:t>
                      </a:r>
                      <a:br>
                        <a:rPr lang="de-DE" sz="1000" baseline="0" dirty="0" smtClean="0"/>
                      </a:br>
                      <a:r>
                        <a:rPr lang="de-DE" sz="1000" baseline="0" dirty="0" smtClean="0"/>
                        <a:t> </a:t>
                      </a:r>
                      <a:r>
                        <a:rPr lang="de-DE" sz="1000" b="1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created_by</a:t>
                      </a:r>
                      <a: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000" b="1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child_of</a:t>
                      </a:r>
                      <a: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b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000" b="1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lived_in</a:t>
                      </a:r>
                      <a:endParaRPr lang="de-DE" sz="10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6407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timespan</a:t>
                      </a:r>
                      <a:endParaRPr lang="de-DE" sz="1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2423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precision</a:t>
                      </a:r>
                      <a:endParaRPr lang="de-DE" sz="1000" dirty="0" smtClean="0"/>
                    </a:p>
                    <a:p>
                      <a:r>
                        <a:rPr lang="de-DE" sz="1000" dirty="0" err="1" smtClean="0"/>
                        <a:t>probability</a:t>
                      </a:r>
                      <a:endParaRPr lang="de-DE" sz="1000" dirty="0" smtClean="0"/>
                    </a:p>
                    <a:p>
                      <a:r>
                        <a:rPr lang="de-DE" sz="1000" dirty="0" err="1" smtClean="0"/>
                        <a:t>multiplicity</a:t>
                      </a:r>
                      <a:endParaRPr lang="de-DE" sz="1000" dirty="0" smtClean="0"/>
                    </a:p>
                    <a:p>
                      <a:r>
                        <a:rPr lang="de-DE" sz="1000" dirty="0" err="1" smtClean="0"/>
                        <a:t>relevance</a:t>
                      </a:r>
                      <a:r>
                        <a:rPr lang="de-DE" sz="1000" dirty="0" smtClean="0"/>
                        <a:t> (0</a:t>
                      </a:r>
                      <a:r>
                        <a:rPr lang="de-DE" sz="1000" baseline="0" dirty="0" smtClean="0"/>
                        <a:t> .. 1</a:t>
                      </a:r>
                      <a:r>
                        <a:rPr lang="de-DE" sz="1000" dirty="0" smtClean="0"/>
                        <a:t>)</a:t>
                      </a:r>
                    </a:p>
                    <a:p>
                      <a:r>
                        <a:rPr lang="de-DE" sz="1000" dirty="0" err="1" smtClean="0"/>
                        <a:t>location</a:t>
                      </a:r>
                      <a:r>
                        <a:rPr lang="de-DE" sz="1000" dirty="0" smtClean="0"/>
                        <a:t> (</a:t>
                      </a:r>
                      <a:r>
                        <a:rPr lang="de-DE" sz="1000" dirty="0" err="1" smtClean="0"/>
                        <a:t>pages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31" name="Rechteck 362"/>
          <p:cNvSpPr>
            <a:spLocks noChangeArrowheads="1"/>
          </p:cNvSpPr>
          <p:nvPr/>
        </p:nvSpPr>
        <p:spPr bwMode="auto">
          <a:xfrm>
            <a:off x="1116013" y="439738"/>
            <a:ext cx="174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F79646"/>
                </a:solidFill>
                <a:latin typeface="Calibri" pitchFamily="34" charset="0"/>
              </a:rPr>
              <a:t>Context Entities</a:t>
            </a:r>
          </a:p>
        </p:txBody>
      </p:sp>
      <p:sp>
        <p:nvSpPr>
          <p:cNvPr id="16432" name="Rechteck 363"/>
          <p:cNvSpPr>
            <a:spLocks noChangeArrowheads="1"/>
          </p:cNvSpPr>
          <p:nvPr/>
        </p:nvSpPr>
        <p:spPr bwMode="auto">
          <a:xfrm>
            <a:off x="7380288" y="404813"/>
            <a:ext cx="1763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9BBB59"/>
                </a:solidFill>
                <a:latin typeface="Calibri" pitchFamily="34" charset="0"/>
              </a:rPr>
              <a:t>Documentation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48529" y="1421229"/>
          <a:ext cx="1319808" cy="12545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9808"/>
              </a:tblGrid>
              <a:tr h="279579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Subject</a:t>
                      </a:r>
                      <a:r>
                        <a:rPr lang="de-DE" sz="1000" dirty="0" smtClean="0"/>
                        <a:t> (</a:t>
                      </a:r>
                      <a:r>
                        <a:rPr lang="de-DE" sz="1000" dirty="0" err="1" smtClean="0"/>
                        <a:t>Actor</a:t>
                      </a:r>
                      <a:r>
                        <a:rPr lang="de-DE" sz="1000" dirty="0" smtClean="0"/>
                        <a:t>)</a:t>
                      </a:r>
                      <a:endParaRPr lang="de-DE" sz="1000" dirty="0"/>
                    </a:p>
                  </a:txBody>
                  <a:tcPr/>
                </a:tc>
              </a:tr>
              <a:tr h="2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type, e.g.:</a:t>
                      </a:r>
                      <a:r>
                        <a:rPr lang="de-DE" sz="10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person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b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institution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research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project</a:t>
                      </a:r>
                      <a:endParaRPr lang="de-DE" sz="10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974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32472" y="2962837"/>
          <a:ext cx="1319808" cy="12489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9808"/>
              </a:tblGrid>
              <a:tr h="27397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Object</a:t>
                      </a:r>
                      <a:r>
                        <a:rPr lang="de-DE" sz="1000" dirty="0" smtClean="0"/>
                        <a:t> (Thing)</a:t>
                      </a:r>
                      <a:endParaRPr lang="de-DE" sz="1000" dirty="0"/>
                    </a:p>
                  </a:txBody>
                  <a:tcPr/>
                </a:tc>
              </a:tr>
              <a:tr h="27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type, e.g.:</a:t>
                      </a:r>
                      <a:r>
                        <a:rPr lang="de-DE" sz="10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artefact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building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manuscript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book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material </a:t>
                      </a:r>
                      <a:r>
                        <a:rPr lang="de-DE" sz="1000" b="1" i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</a:t>
                      </a:r>
                      <a:r>
                        <a:rPr lang="de-DE" sz="10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0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974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35" name="Rechteck 361"/>
          <p:cNvSpPr>
            <a:spLocks noChangeArrowheads="1"/>
          </p:cNvSpPr>
          <p:nvPr/>
        </p:nvSpPr>
        <p:spPr bwMode="auto">
          <a:xfrm>
            <a:off x="261938" y="1009650"/>
            <a:ext cx="164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1F497D"/>
                </a:solidFill>
                <a:latin typeface="Calibri" pitchFamily="34" charset="0"/>
              </a:rPr>
              <a:t>Historic Entities</a:t>
            </a:r>
          </a:p>
        </p:txBody>
      </p:sp>
      <p:sp>
        <p:nvSpPr>
          <p:cNvPr id="16436" name="Rechteck 50"/>
          <p:cNvSpPr>
            <a:spLocks noChangeArrowheads="1"/>
          </p:cNvSpPr>
          <p:nvPr/>
        </p:nvSpPr>
        <p:spPr bwMode="auto">
          <a:xfrm>
            <a:off x="3376613" y="6381750"/>
            <a:ext cx="167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Data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0043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36550"/>
            <a:ext cx="90932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92950" y="270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7235825" y="1916113"/>
            <a:ext cx="1657350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4067175" y="2636838"/>
            <a:ext cx="2952750" cy="504825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365125"/>
            <a:ext cx="899477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948488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096963"/>
            <a:ext cx="9034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2339975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7740650" y="249237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7"/>
          <p:cNvSpPr>
            <a:spLocks noChangeArrowheads="1"/>
          </p:cNvSpPr>
          <p:nvPr/>
        </p:nvSpPr>
        <p:spPr bwMode="auto">
          <a:xfrm>
            <a:off x="827088" y="3716338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67175" y="1052513"/>
            <a:ext cx="1225550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0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765175"/>
            <a:ext cx="9015413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067175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8133" name="Oval 6"/>
          <p:cNvSpPr>
            <a:spLocks noChangeArrowheads="1"/>
          </p:cNvSpPr>
          <p:nvPr/>
        </p:nvSpPr>
        <p:spPr bwMode="auto">
          <a:xfrm>
            <a:off x="7812088" y="2349500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468313" y="3284538"/>
            <a:ext cx="2519362" cy="1152525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647700"/>
            <a:ext cx="895667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6227763" y="4724400"/>
            <a:ext cx="904875" cy="269875"/>
          </a:xfrm>
          <a:prstGeom prst="leftArrow">
            <a:avLst>
              <a:gd name="adj1" fmla="val 50000"/>
              <a:gd name="adj2" fmla="val 8382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7740650" y="206057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1187450" y="249237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862013"/>
            <a:ext cx="913130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AutoShape 5"/>
          <p:cNvSpPr>
            <a:spLocks noChangeArrowheads="1"/>
          </p:cNvSpPr>
          <p:nvPr/>
        </p:nvSpPr>
        <p:spPr bwMode="auto">
          <a:xfrm>
            <a:off x="2195513" y="2924175"/>
            <a:ext cx="904875" cy="269875"/>
          </a:xfrm>
          <a:prstGeom prst="leftArrow">
            <a:avLst>
              <a:gd name="adj1" fmla="val 50000"/>
              <a:gd name="adj2" fmla="val 8382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5651500" y="765175"/>
            <a:ext cx="1081088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755650"/>
            <a:ext cx="9034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6659563" y="3500438"/>
            <a:ext cx="904875" cy="269875"/>
          </a:xfrm>
          <a:prstGeom prst="leftArrow">
            <a:avLst>
              <a:gd name="adj1" fmla="val 50000"/>
              <a:gd name="adj2" fmla="val 8382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468313" y="2781300"/>
            <a:ext cx="2159000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61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1187450" y="2852738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5292725" y="5876925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7019925" y="3789363"/>
            <a:ext cx="212407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647700"/>
            <a:ext cx="899477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7740650" y="2205038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3203575" y="1341438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187450" y="3429000"/>
            <a:ext cx="936625" cy="431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mtClean="0"/>
              <a:t>„meta“-Daten gibt es nicht </a:t>
            </a:r>
            <a:r>
              <a:rPr lang="de-DE" smtClean="0">
                <a:sym typeface="Wingdings" pitchFamily="2" charset="2"/>
              </a:rPr>
              <a:t></a:t>
            </a: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8916988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9688" y="2332038"/>
            <a:ext cx="52943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8"/>
          <p:cNvSpPr txBox="1">
            <a:spLocks noChangeArrowheads="1"/>
          </p:cNvSpPr>
          <p:nvPr/>
        </p:nvSpPr>
        <p:spPr bwMode="auto">
          <a:xfrm>
            <a:off x="5003800" y="2924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</a:rPr>
              <a:t>?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54276" name="Oval 6"/>
          <p:cNvSpPr>
            <a:spLocks noChangeArrowheads="1"/>
          </p:cNvSpPr>
          <p:nvPr/>
        </p:nvSpPr>
        <p:spPr bwMode="auto">
          <a:xfrm>
            <a:off x="827088" y="1557338"/>
            <a:ext cx="2305050" cy="12954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Zusammenfassung, Wünsche</a:t>
            </a:r>
            <a:endParaRPr lang="en-US" smtClean="0"/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800" smtClean="0"/>
              <a:t>Bedarf nach einem Bilddatenbanksystem für persönlichen und kollaborativen Einsatz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Einfache Installation, einfache Anpassung (property files)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Übernahme der Anpassungen bei Upgrade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Einfache Schemadefinition für Metadata, Auswahl aus bestehenden/vordefinierten (Standard-)Schemata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Einfache Erfassung von Bildern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Copy and Paste?</a:t>
            </a:r>
          </a:p>
          <a:p>
            <a:pPr>
              <a:lnSpc>
                <a:spcPct val="80000"/>
              </a:lnSpc>
            </a:pPr>
            <a:endParaRPr lang="de-DE" sz="1800" smtClean="0"/>
          </a:p>
          <a:p>
            <a:pPr>
              <a:lnSpc>
                <a:spcPct val="80000"/>
              </a:lnSpc>
            </a:pPr>
            <a:r>
              <a:rPr lang="de-DE" sz="1800" smtClean="0"/>
              <a:t>Einfache Erfassung von Metadaten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aus dem Web (vgl. Zotero)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Aus anderen Bilddatenbanken (Harvesting API?)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(semi)automatische Übernahme von EXIF/IPTC/Geo-Daten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Schnellerfassung (vorausgefüllte Felder)</a:t>
            </a:r>
          </a:p>
          <a:p>
            <a:pPr lvl="1">
              <a:lnSpc>
                <a:spcPct val="80000"/>
              </a:lnSpc>
            </a:pPr>
            <a:r>
              <a:rPr lang="de-DE" sz="1600" smtClean="0"/>
              <a:t>Plausibilität, Validierung?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Lokale Instanz mit automatischer Synchronisation (reduzierte Bildgröße)</a:t>
            </a:r>
          </a:p>
          <a:p>
            <a:pPr>
              <a:lnSpc>
                <a:spcPct val="80000"/>
              </a:lnSpc>
            </a:pPr>
            <a:r>
              <a:rPr lang="de-DE" sz="1800" smtClean="0"/>
              <a:t>Einfache Round-Trip-Funktionen (Import/Export)</a:t>
            </a:r>
          </a:p>
          <a:p>
            <a:pPr>
              <a:lnSpc>
                <a:spcPct val="80000"/>
              </a:lnSpc>
            </a:pPr>
            <a:endParaRPr lang="de-DE" sz="1800" smtClean="0"/>
          </a:p>
          <a:p>
            <a:pPr>
              <a:lnSpc>
                <a:spcPct val="80000"/>
              </a:lnSpc>
            </a:pPr>
            <a:endParaRPr lang="de-DE" sz="1800" smtClean="0"/>
          </a:p>
          <a:p>
            <a:pPr lvl="1"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116888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komplexe Forschungsinteressen</a:t>
            </a:r>
            <a:endParaRPr lang="en-US" sz="3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82724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Suchergebnis: Kunstwerk-Objekte, nicht Bilder</a:t>
            </a:r>
            <a:endParaRPr lang="en-US" sz="32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de-DE" sz="3200" smtClean="0"/>
              <a:t>Metadaten sind Beziehungen</a:t>
            </a:r>
            <a:endParaRPr lang="en-US" sz="3200" smtClean="0"/>
          </a:p>
        </p:txBody>
      </p:sp>
      <p:pic>
        <p:nvPicPr>
          <p:cNvPr id="2048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52513"/>
            <a:ext cx="8388350" cy="55911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07375" cy="620713"/>
          </a:xfrm>
        </p:spPr>
        <p:txBody>
          <a:bodyPr/>
          <a:lstStyle/>
          <a:p>
            <a:pPr eaLnBrk="1" hangingPunct="1"/>
            <a:r>
              <a:rPr lang="de-DE" sz="3200" smtClean="0"/>
              <a:t>Bauwerk-Datensatz</a:t>
            </a:r>
            <a:endParaRPr lang="en-US" sz="320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74675"/>
            <a:ext cx="8526463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2931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Bilder: Digilib-Viewer</a:t>
            </a:r>
            <a:endParaRPr lang="en-US" sz="32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184</Words>
  <Application>Microsoft Office PowerPoint</Application>
  <PresentationFormat>On-screen Show (4:3)</PresentationFormat>
  <Paragraphs>61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12</vt:i4>
      </vt:variant>
      <vt:variant>
        <vt:lpstr>Folientitel</vt:lpstr>
      </vt:variant>
      <vt:variant>
        <vt:i4>41</vt:i4>
      </vt:variant>
    </vt:vector>
  </HeadingPairs>
  <TitlesOfParts>
    <vt:vector size="56" baseType="lpstr">
      <vt:lpstr>Arial</vt:lpstr>
      <vt:lpstr>Calibri</vt:lpstr>
      <vt:lpstr>Wingdings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 an der  Bibliotheca Hertziana</vt:lpstr>
      <vt:lpstr>Bilddatenbanken</vt:lpstr>
      <vt:lpstr>Folie 3</vt:lpstr>
      <vt:lpstr>Folie 4</vt:lpstr>
      <vt:lpstr>komplexe Forschungsinteressen</vt:lpstr>
      <vt:lpstr>Suchergebnis: Kunstwerk-Objekte, nicht Bilder</vt:lpstr>
      <vt:lpstr>Metadaten sind Beziehungen</vt:lpstr>
      <vt:lpstr>Bauwerk-Datensatz</vt:lpstr>
      <vt:lpstr>Bilder: Digilib-Viewer</vt:lpstr>
      <vt:lpstr>Bilddatenbanken</vt:lpstr>
      <vt:lpstr>objekt-zentrierte Ansicht</vt:lpstr>
      <vt:lpstr>Folie 12</vt:lpstr>
      <vt:lpstr>Folie 13</vt:lpstr>
      <vt:lpstr>Normdaten als Grundlage</vt:lpstr>
      <vt:lpstr>Bilddatenbanken</vt:lpstr>
      <vt:lpstr>imeji</vt:lpstr>
      <vt:lpstr>imeji : Installation : maven-build, jetty-Server</vt:lpstr>
      <vt:lpstr>Folie 18</vt:lpstr>
      <vt:lpstr>Folie 19</vt:lpstr>
      <vt:lpstr>Folie 20</vt:lpstr>
      <vt:lpstr>Folie 21</vt:lpstr>
      <vt:lpstr>imeji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Zusammenfassung, Wünsche</vt:lpstr>
    </vt:vector>
  </TitlesOfParts>
  <Company>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Bibliotheca Hertziana</dc:creator>
  <cp:lastModifiedBy>Administrator</cp:lastModifiedBy>
  <cp:revision>154</cp:revision>
  <dcterms:created xsi:type="dcterms:W3CDTF">2012-01-29T20:55:27Z</dcterms:created>
  <dcterms:modified xsi:type="dcterms:W3CDTF">2014-10-21T08:38:55Z</dcterms:modified>
</cp:coreProperties>
</file>